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340" r:id="rId4"/>
    <p:sldId id="258" r:id="rId5"/>
    <p:sldId id="326" r:id="rId6"/>
    <p:sldId id="338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7" r:id="rId15"/>
    <p:sldId id="287" r:id="rId16"/>
    <p:sldId id="34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AE6"/>
    <a:srgbClr val="638A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46" autoAdjust="0"/>
    <p:restoredTop sz="82436" autoAdjust="0"/>
  </p:normalViewPr>
  <p:slideViewPr>
    <p:cSldViewPr snapToGrid="0">
      <p:cViewPr varScale="1">
        <p:scale>
          <a:sx n="76" d="100"/>
          <a:sy n="76" d="100"/>
        </p:scale>
        <p:origin x="9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788AE2-C05C-4544-A81C-7B3EACCB2AD4}" type="doc">
      <dgm:prSet loTypeId="urn:microsoft.com/office/officeart/2005/8/layout/process1" loCatId="process" qsTypeId="urn:microsoft.com/office/officeart/2005/8/quickstyle/3d9" qsCatId="3D" csTypeId="urn:microsoft.com/office/officeart/2005/8/colors/accent1_2" csCatId="accent1" phldr="1"/>
      <dgm:spPr/>
    </dgm:pt>
    <dgm:pt modelId="{6512A425-49AC-4FB9-8F5F-CA5356516134}">
      <dgm:prSet phldrT="[Text]"/>
      <dgm:spPr/>
      <dgm:t>
        <a:bodyPr/>
        <a:lstStyle/>
        <a:p>
          <a:r>
            <a:rPr lang="en-US" dirty="0"/>
            <a:t>Main()</a:t>
          </a:r>
        </a:p>
      </dgm:t>
    </dgm:pt>
    <dgm:pt modelId="{4EA28FE4-22CD-45E5-9C05-169C578DA13A}" type="parTrans" cxnId="{79FBFF88-E7FE-4FBB-B9FE-DB2769C2F728}">
      <dgm:prSet/>
      <dgm:spPr/>
      <dgm:t>
        <a:bodyPr/>
        <a:lstStyle/>
        <a:p>
          <a:endParaRPr lang="en-US"/>
        </a:p>
      </dgm:t>
    </dgm:pt>
    <dgm:pt modelId="{B0B69F74-CA92-4B2A-91AB-B5951D55F836}" type="sibTrans" cxnId="{79FBFF88-E7FE-4FBB-B9FE-DB2769C2F728}">
      <dgm:prSet/>
      <dgm:spPr/>
      <dgm:t>
        <a:bodyPr/>
        <a:lstStyle/>
        <a:p>
          <a:endParaRPr lang="en-US"/>
        </a:p>
      </dgm:t>
    </dgm:pt>
    <dgm:pt modelId="{2EB5C22E-9A51-49A7-9F92-CB46F82F385B}">
      <dgm:prSet phldrT="[Text]"/>
      <dgm:spPr/>
      <dgm:t>
        <a:bodyPr/>
        <a:lstStyle/>
        <a:p>
          <a:r>
            <a:rPr lang="en-US" dirty="0"/>
            <a:t>Startup()</a:t>
          </a:r>
        </a:p>
      </dgm:t>
    </dgm:pt>
    <dgm:pt modelId="{DF62BC52-9801-4D94-A822-C6DAA6D3E63B}" type="parTrans" cxnId="{B775F2C0-08EF-432F-80CD-9925BC79E0B3}">
      <dgm:prSet/>
      <dgm:spPr/>
      <dgm:t>
        <a:bodyPr/>
        <a:lstStyle/>
        <a:p>
          <a:endParaRPr lang="en-US"/>
        </a:p>
      </dgm:t>
    </dgm:pt>
    <dgm:pt modelId="{2CA26556-5E35-44D6-B819-26DC8F80A386}" type="sibTrans" cxnId="{B775F2C0-08EF-432F-80CD-9925BC79E0B3}">
      <dgm:prSet/>
      <dgm:spPr/>
      <dgm:t>
        <a:bodyPr/>
        <a:lstStyle/>
        <a:p>
          <a:endParaRPr lang="en-US"/>
        </a:p>
      </dgm:t>
    </dgm:pt>
    <dgm:pt modelId="{84C1668E-5946-4E66-8BDC-4A44DFB9C43A}">
      <dgm:prSet phldrT="[Text]"/>
      <dgm:spPr/>
      <dgm:t>
        <a:bodyPr/>
        <a:lstStyle/>
        <a:p>
          <a:r>
            <a:rPr lang="en-US" dirty="0"/>
            <a:t>Configure</a:t>
          </a:r>
        </a:p>
        <a:p>
          <a:r>
            <a:rPr lang="en-US" dirty="0"/>
            <a:t>Services()</a:t>
          </a:r>
        </a:p>
      </dgm:t>
    </dgm:pt>
    <dgm:pt modelId="{0A07725B-5D66-4D41-AFC3-ABBD8A5C3E55}" type="parTrans" cxnId="{35DC8E00-6757-480A-90D5-CAF854D62CCA}">
      <dgm:prSet/>
      <dgm:spPr/>
      <dgm:t>
        <a:bodyPr/>
        <a:lstStyle/>
        <a:p>
          <a:endParaRPr lang="en-US"/>
        </a:p>
      </dgm:t>
    </dgm:pt>
    <dgm:pt modelId="{553E676C-5ADE-48E0-9BA3-B75E9C130D2F}" type="sibTrans" cxnId="{35DC8E00-6757-480A-90D5-CAF854D62CCA}">
      <dgm:prSet/>
      <dgm:spPr/>
      <dgm:t>
        <a:bodyPr/>
        <a:lstStyle/>
        <a:p>
          <a:endParaRPr lang="en-US"/>
        </a:p>
      </dgm:t>
    </dgm:pt>
    <dgm:pt modelId="{AC81376F-2CAC-4FBB-B971-71D19557697C}">
      <dgm:prSet/>
      <dgm:spPr/>
      <dgm:t>
        <a:bodyPr/>
        <a:lstStyle/>
        <a:p>
          <a:r>
            <a:rPr lang="en-US" dirty="0"/>
            <a:t>Configure()</a:t>
          </a:r>
        </a:p>
      </dgm:t>
    </dgm:pt>
    <dgm:pt modelId="{5D686F0D-41E6-4982-8FEE-CB29504C3DC5}" type="parTrans" cxnId="{D3E9FFDF-D1A5-49E1-9741-FEED02445A1B}">
      <dgm:prSet/>
      <dgm:spPr/>
      <dgm:t>
        <a:bodyPr/>
        <a:lstStyle/>
        <a:p>
          <a:endParaRPr lang="en-US"/>
        </a:p>
      </dgm:t>
    </dgm:pt>
    <dgm:pt modelId="{134C5235-48E6-45B1-B7B0-B2CA10198C86}" type="sibTrans" cxnId="{D3E9FFDF-D1A5-49E1-9741-FEED02445A1B}">
      <dgm:prSet/>
      <dgm:spPr/>
      <dgm:t>
        <a:bodyPr/>
        <a:lstStyle/>
        <a:p>
          <a:endParaRPr lang="en-US"/>
        </a:p>
      </dgm:t>
    </dgm:pt>
    <dgm:pt modelId="{7E450BCD-89FA-4750-9618-88F86C4BAD3B}" type="pres">
      <dgm:prSet presAssocID="{9F788AE2-C05C-4544-A81C-7B3EACCB2AD4}" presName="Name0" presStyleCnt="0">
        <dgm:presLayoutVars>
          <dgm:dir/>
          <dgm:resizeHandles val="exact"/>
        </dgm:presLayoutVars>
      </dgm:prSet>
      <dgm:spPr/>
    </dgm:pt>
    <dgm:pt modelId="{97891C7C-3873-472F-A840-73E6313D996C}" type="pres">
      <dgm:prSet presAssocID="{6512A425-49AC-4FB9-8F5F-CA5356516134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2202E77-47D3-43CB-9020-0DEFA257B72D}" type="pres">
      <dgm:prSet presAssocID="{B0B69F74-CA92-4B2A-91AB-B5951D55F836}" presName="sibTrans" presStyleLbl="sibTrans2D1" presStyleIdx="0" presStyleCnt="3"/>
      <dgm:spPr/>
      <dgm:t>
        <a:bodyPr/>
        <a:lstStyle/>
        <a:p>
          <a:endParaRPr lang="it-IT"/>
        </a:p>
      </dgm:t>
    </dgm:pt>
    <dgm:pt modelId="{1A3A0FD1-5D42-44D9-9A36-D74B0BC7FA30}" type="pres">
      <dgm:prSet presAssocID="{B0B69F74-CA92-4B2A-91AB-B5951D55F836}" presName="connectorText" presStyleLbl="sibTrans2D1" presStyleIdx="0" presStyleCnt="3"/>
      <dgm:spPr/>
      <dgm:t>
        <a:bodyPr/>
        <a:lstStyle/>
        <a:p>
          <a:endParaRPr lang="it-IT"/>
        </a:p>
      </dgm:t>
    </dgm:pt>
    <dgm:pt modelId="{0B6DE79F-1855-4DFA-8939-35C3FC572527}" type="pres">
      <dgm:prSet presAssocID="{2EB5C22E-9A51-49A7-9F92-CB46F82F385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32574B6-24CC-466A-BD1F-CAECB01119D7}" type="pres">
      <dgm:prSet presAssocID="{2CA26556-5E35-44D6-B819-26DC8F80A386}" presName="sibTrans" presStyleLbl="sibTrans2D1" presStyleIdx="1" presStyleCnt="3"/>
      <dgm:spPr/>
      <dgm:t>
        <a:bodyPr/>
        <a:lstStyle/>
        <a:p>
          <a:endParaRPr lang="it-IT"/>
        </a:p>
      </dgm:t>
    </dgm:pt>
    <dgm:pt modelId="{A56020E0-3137-485B-A810-B4CDE557DA36}" type="pres">
      <dgm:prSet presAssocID="{2CA26556-5E35-44D6-B819-26DC8F80A386}" presName="connectorText" presStyleLbl="sibTrans2D1" presStyleIdx="1" presStyleCnt="3"/>
      <dgm:spPr/>
      <dgm:t>
        <a:bodyPr/>
        <a:lstStyle/>
        <a:p>
          <a:endParaRPr lang="it-IT"/>
        </a:p>
      </dgm:t>
    </dgm:pt>
    <dgm:pt modelId="{E9D18C19-4B20-4DA3-9AF2-09A0DDF979A4}" type="pres">
      <dgm:prSet presAssocID="{84C1668E-5946-4E66-8BDC-4A44DFB9C43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885A1541-F469-498A-92E1-8F9B8C3081DD}" type="pres">
      <dgm:prSet presAssocID="{553E676C-5ADE-48E0-9BA3-B75E9C130D2F}" presName="sibTrans" presStyleLbl="sibTrans2D1" presStyleIdx="2" presStyleCnt="3"/>
      <dgm:spPr/>
      <dgm:t>
        <a:bodyPr/>
        <a:lstStyle/>
        <a:p>
          <a:endParaRPr lang="it-IT"/>
        </a:p>
      </dgm:t>
    </dgm:pt>
    <dgm:pt modelId="{A185884B-2B89-4ABD-BA3F-DDAAF7EAAC69}" type="pres">
      <dgm:prSet presAssocID="{553E676C-5ADE-48E0-9BA3-B75E9C130D2F}" presName="connectorText" presStyleLbl="sibTrans2D1" presStyleIdx="2" presStyleCnt="3"/>
      <dgm:spPr/>
      <dgm:t>
        <a:bodyPr/>
        <a:lstStyle/>
        <a:p>
          <a:endParaRPr lang="it-IT"/>
        </a:p>
      </dgm:t>
    </dgm:pt>
    <dgm:pt modelId="{546142B7-A1DC-4757-8B93-C2768D1AECE3}" type="pres">
      <dgm:prSet presAssocID="{AC81376F-2CAC-4FBB-B971-71D19557697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35DC8E00-6757-480A-90D5-CAF854D62CCA}" srcId="{9F788AE2-C05C-4544-A81C-7B3EACCB2AD4}" destId="{84C1668E-5946-4E66-8BDC-4A44DFB9C43A}" srcOrd="2" destOrd="0" parTransId="{0A07725B-5D66-4D41-AFC3-ABBD8A5C3E55}" sibTransId="{553E676C-5ADE-48E0-9BA3-B75E9C130D2F}"/>
    <dgm:cxn modelId="{DDC1863E-2B45-4F9B-A5A5-F0BAF8897F60}" type="presOf" srcId="{9F788AE2-C05C-4544-A81C-7B3EACCB2AD4}" destId="{7E450BCD-89FA-4750-9618-88F86C4BAD3B}" srcOrd="0" destOrd="0" presId="urn:microsoft.com/office/officeart/2005/8/layout/process1"/>
    <dgm:cxn modelId="{B775F2C0-08EF-432F-80CD-9925BC79E0B3}" srcId="{9F788AE2-C05C-4544-A81C-7B3EACCB2AD4}" destId="{2EB5C22E-9A51-49A7-9F92-CB46F82F385B}" srcOrd="1" destOrd="0" parTransId="{DF62BC52-9801-4D94-A822-C6DAA6D3E63B}" sibTransId="{2CA26556-5E35-44D6-B819-26DC8F80A386}"/>
    <dgm:cxn modelId="{E01E8C69-A8FF-4F28-A35C-CFC86C039EDE}" type="presOf" srcId="{AC81376F-2CAC-4FBB-B971-71D19557697C}" destId="{546142B7-A1DC-4757-8B93-C2768D1AECE3}" srcOrd="0" destOrd="0" presId="urn:microsoft.com/office/officeart/2005/8/layout/process1"/>
    <dgm:cxn modelId="{E044D0DD-69ED-402E-BF0C-A6758DF51CD7}" type="presOf" srcId="{84C1668E-5946-4E66-8BDC-4A44DFB9C43A}" destId="{E9D18C19-4B20-4DA3-9AF2-09A0DDF979A4}" srcOrd="0" destOrd="0" presId="urn:microsoft.com/office/officeart/2005/8/layout/process1"/>
    <dgm:cxn modelId="{79FBFF88-E7FE-4FBB-B9FE-DB2769C2F728}" srcId="{9F788AE2-C05C-4544-A81C-7B3EACCB2AD4}" destId="{6512A425-49AC-4FB9-8F5F-CA5356516134}" srcOrd="0" destOrd="0" parTransId="{4EA28FE4-22CD-45E5-9C05-169C578DA13A}" sibTransId="{B0B69F74-CA92-4B2A-91AB-B5951D55F836}"/>
    <dgm:cxn modelId="{11ED0165-E9E4-4224-8B04-FC600E4C5971}" type="presOf" srcId="{553E676C-5ADE-48E0-9BA3-B75E9C130D2F}" destId="{A185884B-2B89-4ABD-BA3F-DDAAF7EAAC69}" srcOrd="1" destOrd="0" presId="urn:microsoft.com/office/officeart/2005/8/layout/process1"/>
    <dgm:cxn modelId="{ABF6975D-9D56-4753-B50D-12005B0D2C64}" type="presOf" srcId="{553E676C-5ADE-48E0-9BA3-B75E9C130D2F}" destId="{885A1541-F469-498A-92E1-8F9B8C3081DD}" srcOrd="0" destOrd="0" presId="urn:microsoft.com/office/officeart/2005/8/layout/process1"/>
    <dgm:cxn modelId="{C308129B-5EC9-4A8F-979A-E452DAC87A27}" type="presOf" srcId="{2EB5C22E-9A51-49A7-9F92-CB46F82F385B}" destId="{0B6DE79F-1855-4DFA-8939-35C3FC572527}" srcOrd="0" destOrd="0" presId="urn:microsoft.com/office/officeart/2005/8/layout/process1"/>
    <dgm:cxn modelId="{B8EA9EB0-6760-42D4-ACF6-4784E8335C8D}" type="presOf" srcId="{2CA26556-5E35-44D6-B819-26DC8F80A386}" destId="{B32574B6-24CC-466A-BD1F-CAECB01119D7}" srcOrd="0" destOrd="0" presId="urn:microsoft.com/office/officeart/2005/8/layout/process1"/>
    <dgm:cxn modelId="{1DEF632D-03B9-49C1-9E6A-05D16072E54E}" type="presOf" srcId="{B0B69F74-CA92-4B2A-91AB-B5951D55F836}" destId="{1A3A0FD1-5D42-44D9-9A36-D74B0BC7FA30}" srcOrd="1" destOrd="0" presId="urn:microsoft.com/office/officeart/2005/8/layout/process1"/>
    <dgm:cxn modelId="{0085E8F9-A867-4E00-AF4B-21A3C57F0451}" type="presOf" srcId="{6512A425-49AC-4FB9-8F5F-CA5356516134}" destId="{97891C7C-3873-472F-A840-73E6313D996C}" srcOrd="0" destOrd="0" presId="urn:microsoft.com/office/officeart/2005/8/layout/process1"/>
    <dgm:cxn modelId="{33B02815-BA41-4F7E-8327-0FC3273C9C0B}" type="presOf" srcId="{B0B69F74-CA92-4B2A-91AB-B5951D55F836}" destId="{C2202E77-47D3-43CB-9020-0DEFA257B72D}" srcOrd="0" destOrd="0" presId="urn:microsoft.com/office/officeart/2005/8/layout/process1"/>
    <dgm:cxn modelId="{87A3B458-036B-449A-848D-48B3BC4AAA27}" type="presOf" srcId="{2CA26556-5E35-44D6-B819-26DC8F80A386}" destId="{A56020E0-3137-485B-A810-B4CDE557DA36}" srcOrd="1" destOrd="0" presId="urn:microsoft.com/office/officeart/2005/8/layout/process1"/>
    <dgm:cxn modelId="{D3E9FFDF-D1A5-49E1-9741-FEED02445A1B}" srcId="{9F788AE2-C05C-4544-A81C-7B3EACCB2AD4}" destId="{AC81376F-2CAC-4FBB-B971-71D19557697C}" srcOrd="3" destOrd="0" parTransId="{5D686F0D-41E6-4982-8FEE-CB29504C3DC5}" sibTransId="{134C5235-48E6-45B1-B7B0-B2CA10198C86}"/>
    <dgm:cxn modelId="{88CE9575-6910-4C33-A472-719CDC827F2A}" type="presParOf" srcId="{7E450BCD-89FA-4750-9618-88F86C4BAD3B}" destId="{97891C7C-3873-472F-A840-73E6313D996C}" srcOrd="0" destOrd="0" presId="urn:microsoft.com/office/officeart/2005/8/layout/process1"/>
    <dgm:cxn modelId="{BC95B3CB-363A-4D13-9669-E6F4960DEC13}" type="presParOf" srcId="{7E450BCD-89FA-4750-9618-88F86C4BAD3B}" destId="{C2202E77-47D3-43CB-9020-0DEFA257B72D}" srcOrd="1" destOrd="0" presId="urn:microsoft.com/office/officeart/2005/8/layout/process1"/>
    <dgm:cxn modelId="{5292A1FF-2719-4118-96CE-B6B59D01AEA5}" type="presParOf" srcId="{C2202E77-47D3-43CB-9020-0DEFA257B72D}" destId="{1A3A0FD1-5D42-44D9-9A36-D74B0BC7FA30}" srcOrd="0" destOrd="0" presId="urn:microsoft.com/office/officeart/2005/8/layout/process1"/>
    <dgm:cxn modelId="{F76070DF-885E-40CE-8F41-56B1BAEE803A}" type="presParOf" srcId="{7E450BCD-89FA-4750-9618-88F86C4BAD3B}" destId="{0B6DE79F-1855-4DFA-8939-35C3FC572527}" srcOrd="2" destOrd="0" presId="urn:microsoft.com/office/officeart/2005/8/layout/process1"/>
    <dgm:cxn modelId="{056FE278-F7D1-4065-AF44-26364BCC1139}" type="presParOf" srcId="{7E450BCD-89FA-4750-9618-88F86C4BAD3B}" destId="{B32574B6-24CC-466A-BD1F-CAECB01119D7}" srcOrd="3" destOrd="0" presId="urn:microsoft.com/office/officeart/2005/8/layout/process1"/>
    <dgm:cxn modelId="{A9F5BC36-4C6C-4029-B9E7-C3700F81E1DB}" type="presParOf" srcId="{B32574B6-24CC-466A-BD1F-CAECB01119D7}" destId="{A56020E0-3137-485B-A810-B4CDE557DA36}" srcOrd="0" destOrd="0" presId="urn:microsoft.com/office/officeart/2005/8/layout/process1"/>
    <dgm:cxn modelId="{E081C165-7CC7-4CCC-9306-8C816BBCDE29}" type="presParOf" srcId="{7E450BCD-89FA-4750-9618-88F86C4BAD3B}" destId="{E9D18C19-4B20-4DA3-9AF2-09A0DDF979A4}" srcOrd="4" destOrd="0" presId="urn:microsoft.com/office/officeart/2005/8/layout/process1"/>
    <dgm:cxn modelId="{9346071C-48F5-4147-9435-8FEAEB7F0AAB}" type="presParOf" srcId="{7E450BCD-89FA-4750-9618-88F86C4BAD3B}" destId="{885A1541-F469-498A-92E1-8F9B8C3081DD}" srcOrd="5" destOrd="0" presId="urn:microsoft.com/office/officeart/2005/8/layout/process1"/>
    <dgm:cxn modelId="{E1B0EDB7-BFEC-4B4A-869C-4D086C0E40C2}" type="presParOf" srcId="{885A1541-F469-498A-92E1-8F9B8C3081DD}" destId="{A185884B-2B89-4ABD-BA3F-DDAAF7EAAC69}" srcOrd="0" destOrd="0" presId="urn:microsoft.com/office/officeart/2005/8/layout/process1"/>
    <dgm:cxn modelId="{D6219115-02BB-4CD1-8EAB-D2893C6A3265}" type="presParOf" srcId="{7E450BCD-89FA-4750-9618-88F86C4BAD3B}" destId="{546142B7-A1DC-4757-8B93-C2768D1AECE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D0792-FE98-4476-B152-471173D4698E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7E4E3-8172-45BC-9175-3E30F8E9F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25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etlatestversion.it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dotdotnet.org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etlatestversion.it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dotdotnet.org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7E4E3-8172-45BC-9175-3E30F8E9FC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305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7E4E3-8172-45BC-9175-3E30F8E9FC5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61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7E4E3-8172-45BC-9175-3E30F8E9FC5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94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7E4E3-8172-45BC-9175-3E30F8E9FC5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256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7E4E3-8172-45BC-9175-3E30F8E9FC5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508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7E4E3-8172-45BC-9175-3E30F8E9FC5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903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7E4E3-8172-45BC-9175-3E30F8E9FC5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303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Venerdì 20 Ottobre 2017 gli IT Professional, gli Sviluppatori ed i Project Manager di tutta Italia si riuniranno nella città ducale per una giornata di approfondimenti tecnici sull’argomento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iscrizioni sono aperte e la partecipazione è 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gratuita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L’evento, che si terrà presso il CDH – Hotel Parma e Congressi, è organizzato da Engage IT Services S.r.l. ed Upgrade S.r.l., ed ospiterà speaker di caratura internazionale. Un ringraziamento speciale va anche alle community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GetLatestVersion.it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DotDotNet.org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Avremo, durante la mattinata, il nostro ospite speciale 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Martin Woodward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Principal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Manager per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Microsoft Corporation ed HP Enterprise, con una sessione in cui potremo approfondire situazioni reali complesse, sempre con il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tema della giornata.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7E4E3-8172-45BC-9175-3E30F8E9FC5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90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7E4E3-8172-45BC-9175-3E30F8E9FC5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41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Venerdì 20 Ottobre 2017 gli IT Professional, gli Sviluppatori ed i Project Manager di tutta Italia si riuniranno nella città ducale per una giornata di approfondimenti tecnici sull’argomento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iscrizioni sono aperte e la partecipazione è 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gratuita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L’evento, che si terrà presso il CDH – Hotel Parma e Congressi, è organizzato da Engage IT Services S.r.l. ed Upgrade S.r.l., ed ospiterà speaker di caratura internazionale. Un ringraziamento speciale va anche alle community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GetLatestVersion.it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 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DotDotNet.org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Avremo, durante la mattinata, il nostro ospite speciale </a:t>
            </a: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Martin Woodward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Principal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 Manager per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Microsoft Corporation ed HP Enterprise, con una sessione in cui potremo approfondire situazioni reali complesse, sempre con il </a:t>
            </a:r>
            <a:r>
              <a:rPr lang="it-IT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tema della giornata.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7E4E3-8172-45BC-9175-3E30F8E9FC5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56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7E4E3-8172-45BC-9175-3E30F8E9FC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48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7E4E3-8172-45BC-9175-3E30F8E9FC5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81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7E4E3-8172-45BC-9175-3E30F8E9FC5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64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7E4E3-8172-45BC-9175-3E30F8E9FC5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939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7E4E3-8172-45BC-9175-3E30F8E9FC5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59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57E4E3-8172-45BC-9175-3E30F8E9FC5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32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EF808-838F-48DF-8A32-3A3F792D9E52}" type="datetime1">
              <a:rPr lang="en-US" smtClean="0"/>
              <a:t>10/5/2017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Sviluppo applicazioni per il </a:t>
            </a:r>
            <a:r>
              <a:rPr lang="it-IT" dirty="0" err="1"/>
              <a:t>cloud</a:t>
            </a:r>
            <a:r>
              <a:rPr lang="it-IT" dirty="0"/>
              <a:t> - parte 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D7C03-EF18-42B0-9E3D-B68F38F08785}" type="datetime1">
              <a:rPr lang="en-US" smtClean="0"/>
              <a:t>10/5/2017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Sviluppo applicazioni per il </a:t>
            </a:r>
            <a:r>
              <a:rPr lang="it-IT" dirty="0" err="1"/>
              <a:t>cloud</a:t>
            </a:r>
            <a:r>
              <a:rPr lang="it-IT" dirty="0"/>
              <a:t> - parte 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37246-39F5-4113-8740-9F7BF0254CB7}" type="datetime1">
              <a:rPr lang="en-US" smtClean="0"/>
              <a:t>10/5/2017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Sviluppo applicazioni per il </a:t>
            </a:r>
            <a:r>
              <a:rPr lang="it-IT" dirty="0" err="1"/>
              <a:t>cloud</a:t>
            </a:r>
            <a:r>
              <a:rPr lang="it-IT" dirty="0"/>
              <a:t> - parte 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E49A9-B227-41DA-A81D-BEBA02FF2696}" type="datetime1">
              <a:rPr lang="en-US" smtClean="0"/>
              <a:t>10/5/2017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Sviluppo applicazioni per il </a:t>
            </a:r>
            <a:r>
              <a:rPr lang="it-IT" dirty="0" err="1"/>
              <a:t>cloud</a:t>
            </a:r>
            <a:r>
              <a:rPr lang="it-IT" dirty="0"/>
              <a:t> - parte 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C680D-17F5-4ED1-BF5F-A3B4DB1DE7BD}" type="datetime1">
              <a:rPr lang="en-US" smtClean="0"/>
              <a:t>10/5/2017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Sviluppo applicazioni per il </a:t>
            </a:r>
            <a:r>
              <a:rPr lang="it-IT" dirty="0" err="1"/>
              <a:t>cloud</a:t>
            </a:r>
            <a:r>
              <a:rPr lang="it-IT" dirty="0"/>
              <a:t> - parte 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83891-01E1-4368-83B0-DDE7D5015404}" type="datetime1">
              <a:rPr lang="en-US" smtClean="0"/>
              <a:t>10/5/2017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Sviluppo applicazioni per il </a:t>
            </a:r>
            <a:r>
              <a:rPr lang="it-IT" dirty="0" err="1"/>
              <a:t>cloud</a:t>
            </a:r>
            <a:r>
              <a:rPr lang="it-IT" dirty="0"/>
              <a:t> - parte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71155-4116-468B-A744-0A7A148E6F18}" type="datetime1">
              <a:rPr lang="en-US" smtClean="0"/>
              <a:t>10/5/2017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Sviluppo applicazioni per il </a:t>
            </a:r>
            <a:r>
              <a:rPr lang="it-IT" dirty="0" err="1"/>
              <a:t>cloud</a:t>
            </a:r>
            <a:r>
              <a:rPr lang="it-IT" dirty="0"/>
              <a:t> - parte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D5CB-90C4-4E21-B175-8D8CA378A0DC}" type="datetime1">
              <a:rPr lang="en-US" smtClean="0"/>
              <a:t>10/5/2017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Sviluppo applicazioni per il </a:t>
            </a:r>
            <a:r>
              <a:rPr lang="it-IT" dirty="0" err="1"/>
              <a:t>cloud</a:t>
            </a:r>
            <a:r>
              <a:rPr lang="it-IT" dirty="0"/>
              <a:t> - parte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C5C58-22B3-4426-A3E7-64F85FADB77B}" type="datetime1">
              <a:rPr lang="en-US" smtClean="0"/>
              <a:t>10/5/2017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Sviluppo applicazioni per il </a:t>
            </a:r>
            <a:r>
              <a:rPr lang="it-IT" dirty="0" err="1"/>
              <a:t>cloud</a:t>
            </a:r>
            <a:r>
              <a:rPr lang="it-IT" dirty="0"/>
              <a:t> - parte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F9DC3-519F-44B0-98FA-85C28EEE2533}" type="datetime1">
              <a:rPr lang="en-US" smtClean="0"/>
              <a:t>10/5/2017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Sviluppo applicazioni per il </a:t>
            </a:r>
            <a:r>
              <a:rPr lang="it-IT" dirty="0" err="1"/>
              <a:t>cloud</a:t>
            </a:r>
            <a:r>
              <a:rPr lang="it-IT" dirty="0"/>
              <a:t> - parte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19190-C469-42B8-B6CC-55E94C5016D4}" type="datetime1">
              <a:rPr lang="en-US" smtClean="0"/>
              <a:t>10/5/2017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Sviluppo applicazioni per il </a:t>
            </a:r>
            <a:r>
              <a:rPr lang="it-IT" dirty="0" err="1"/>
              <a:t>cloud</a:t>
            </a:r>
            <a:r>
              <a:rPr lang="it-IT" dirty="0"/>
              <a:t> - parte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82422-ED0A-4B37-88D2-FD5CC78550F4}" type="datetime1">
              <a:rPr lang="en-US" smtClean="0"/>
              <a:t>10/5/2017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Sviluppo applicazioni per il </a:t>
            </a:r>
            <a:r>
              <a:rPr lang="it-IT" dirty="0" err="1"/>
              <a:t>cloud</a:t>
            </a:r>
            <a:r>
              <a:rPr lang="it-IT" dirty="0"/>
              <a:t> - parte 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1F470-CC0F-4822-A3FC-7A8FF4959E60}" type="datetime1">
              <a:rPr lang="en-US" smtClean="0"/>
              <a:t>10/5/2017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Sviluppo applicazioni per il </a:t>
            </a:r>
            <a:r>
              <a:rPr lang="it-IT" dirty="0" err="1"/>
              <a:t>cloud</a:t>
            </a:r>
            <a:r>
              <a:rPr lang="it-IT" dirty="0"/>
              <a:t> - parte 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477B9-B31D-4B8E-A7AE-B17280CFD98F}" type="datetime1">
              <a:rPr lang="en-US" smtClean="0"/>
              <a:t>10/5/2017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Sviluppo applicazioni per il </a:t>
            </a:r>
            <a:r>
              <a:rPr lang="it-IT" dirty="0" err="1"/>
              <a:t>cloud</a:t>
            </a:r>
            <a:r>
              <a:rPr lang="it-IT" dirty="0"/>
              <a:t> - parte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0D39C-A185-4A93-898B-717F4C1FDD63}" type="datetime1">
              <a:rPr lang="en-US" smtClean="0"/>
              <a:t>10/5/2017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Sviluppo applicazioni per il </a:t>
            </a:r>
            <a:r>
              <a:rPr lang="it-IT" dirty="0" err="1"/>
              <a:t>cloud</a:t>
            </a:r>
            <a:r>
              <a:rPr lang="it-IT" dirty="0"/>
              <a:t> - parte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92B57-389A-4E7A-81ED-9FC7447F57CB}" type="datetime1">
              <a:rPr lang="en-US" smtClean="0"/>
              <a:t>10/5/2017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Sviluppo applicazioni per il </a:t>
            </a:r>
            <a:r>
              <a:rPr lang="it-IT" dirty="0" err="1"/>
              <a:t>cloud</a:t>
            </a:r>
            <a:r>
              <a:rPr lang="it-IT" dirty="0"/>
              <a:t> - parte 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7003B-A63D-48C7-BE0F-40554BB6B1C8}" type="datetime1">
              <a:rPr lang="en-US" smtClean="0"/>
              <a:t>10/5/2017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Sviluppo applicazioni per il </a:t>
            </a:r>
            <a:r>
              <a:rPr lang="it-IT" dirty="0" err="1"/>
              <a:t>cloud</a:t>
            </a:r>
            <a:r>
              <a:rPr lang="it-IT" dirty="0"/>
              <a:t> - parte 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C1CE778-DCF5-4005-BC6E-E12FD4E4CBAC}" type="datetime1">
              <a:rPr lang="en-US" smtClean="0"/>
              <a:t>10/5/2017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it-IT" dirty="0"/>
              <a:t>Sviluppo applicazioni per il </a:t>
            </a:r>
            <a:r>
              <a:rPr lang="it-IT" dirty="0" err="1"/>
              <a:t>cloud</a:t>
            </a:r>
            <a:r>
              <a:rPr lang="it-IT" dirty="0"/>
              <a:t> - parte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hyperlink" Target="http://www.sqlsaturday.com/675/EventHome.aspx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evops-heroes.net/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://dennymichael.net/" TargetMode="External"/><Relationship Id="rId4" Type="http://schemas.openxmlformats.org/officeDocument/2006/relationships/hyperlink" Target="http://blogs.dotnethell.it/Regulato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hyperlink" Target="http://www.sqlsaturday.com/675/EventHome.asp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evops-heroes.net/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jp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9437" y="3387732"/>
            <a:ext cx="9853126" cy="1060472"/>
          </a:xfrm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it-IT" sz="6000" dirty="0">
                <a:solidFill>
                  <a:srgbClr val="00AAE6"/>
                </a:solidFill>
              </a:rPr>
              <a:t>Guida pratica al nuovo</a:t>
            </a:r>
            <a:br>
              <a:rPr lang="it-IT" sz="6000" dirty="0">
                <a:solidFill>
                  <a:srgbClr val="00AAE6"/>
                </a:solidFill>
              </a:rPr>
            </a:br>
            <a:r>
              <a:rPr lang="it-IT" sz="6000" dirty="0">
                <a:solidFill>
                  <a:srgbClr val="00AAE6"/>
                </a:solidFill>
              </a:rPr>
              <a:t>.NET Core Framework</a:t>
            </a:r>
            <a:endParaRPr lang="en-US" sz="6000" dirty="0">
              <a:solidFill>
                <a:srgbClr val="00AAE6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486026"/>
            <a:ext cx="12192000" cy="809624"/>
          </a:xfrm>
          <a:noFill/>
        </p:spPr>
        <p:txBody>
          <a:bodyPr>
            <a:noAutofit/>
          </a:bodyPr>
          <a:lstStyle/>
          <a:p>
            <a:pPr algn="ctr"/>
            <a:r>
              <a:rPr lang="it-IT" sz="5400" b="1" dirty="0">
                <a:solidFill>
                  <a:schemeClr val="tx1"/>
                </a:solidFill>
              </a:rPr>
              <a:t>ASP.NET Core </a:t>
            </a:r>
            <a:r>
              <a:rPr lang="it-IT" sz="5400" b="1" dirty="0" err="1">
                <a:solidFill>
                  <a:schemeClr val="tx1"/>
                </a:solidFill>
              </a:rPr>
              <a:t>Swiss</a:t>
            </a:r>
            <a:r>
              <a:rPr lang="it-IT" sz="5400" b="1" dirty="0">
                <a:solidFill>
                  <a:schemeClr val="tx1"/>
                </a:solidFill>
              </a:rPr>
              <a:t> </a:t>
            </a:r>
            <a:r>
              <a:rPr lang="it-IT" sz="5400" b="1" dirty="0" err="1">
                <a:solidFill>
                  <a:schemeClr val="tx1"/>
                </a:solidFill>
              </a:rPr>
              <a:t>Army</a:t>
            </a:r>
            <a:r>
              <a:rPr lang="it-IT" sz="5400" b="1" dirty="0">
                <a:solidFill>
                  <a:schemeClr val="tx1"/>
                </a:solidFill>
              </a:rPr>
              <a:t> </a:t>
            </a:r>
            <a:r>
              <a:rPr lang="it-IT" sz="5400" b="1" dirty="0" err="1">
                <a:solidFill>
                  <a:schemeClr val="tx1"/>
                </a:solidFill>
              </a:rPr>
              <a:t>Knife</a:t>
            </a:r>
            <a:endParaRPr lang="en-US" sz="5400" b="1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140" y="4385857"/>
            <a:ext cx="1859284" cy="2453645"/>
          </a:xfrm>
          <a:prstGeom prst="rect">
            <a:avLst/>
          </a:prstGeom>
        </p:spPr>
      </p:pic>
      <p:pic>
        <p:nvPicPr>
          <p:cNvPr id="5" name="Immagine 8">
            <a:extLst>
              <a:ext uri="{FF2B5EF4-FFF2-40B4-BE49-F238E27FC236}">
                <a16:creationId xmlns:a16="http://schemas.microsoft.com/office/drawing/2014/main" xmlns="" id="{083C1E45-195B-4FED-8BBF-20DBE5947D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35" y="596331"/>
            <a:ext cx="1700840" cy="1593701"/>
          </a:xfrm>
          <a:prstGeom prst="rect">
            <a:avLst/>
          </a:prstGeom>
        </p:spPr>
      </p:pic>
      <p:pic>
        <p:nvPicPr>
          <p:cNvPr id="6" name="Segnaposto contenuto 2">
            <a:extLst>
              <a:ext uri="{FF2B5EF4-FFF2-40B4-BE49-F238E27FC236}">
                <a16:creationId xmlns:a16="http://schemas.microsoft.com/office/drawing/2014/main" xmlns="" id="{930F4834-EC6A-44BB-B2F0-E89D32EEE8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068" y="5913121"/>
            <a:ext cx="2019865" cy="636208"/>
          </a:xfrm>
          <a:prstGeom prst="rect">
            <a:avLst/>
          </a:prstGeom>
        </p:spPr>
      </p:pic>
      <p:sp>
        <p:nvSpPr>
          <p:cNvPr id="7" name="CasellaDiTesto 13">
            <a:extLst>
              <a:ext uri="{FF2B5EF4-FFF2-40B4-BE49-F238E27FC236}">
                <a16:creationId xmlns:a16="http://schemas.microsoft.com/office/drawing/2014/main" xmlns="" id="{4633E8D2-A7B0-4E25-AA74-A44B7ACDC311}"/>
              </a:ext>
            </a:extLst>
          </p:cNvPr>
          <p:cNvSpPr txBox="1"/>
          <p:nvPr/>
        </p:nvSpPr>
        <p:spPr>
          <a:xfrm>
            <a:off x="5350228" y="5565858"/>
            <a:ext cx="1277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355D56"/>
                </a:solidFill>
              </a:rPr>
              <a:t>Sponsored</a:t>
            </a:r>
            <a:r>
              <a:rPr lang="it-IT" sz="1400" dirty="0">
                <a:solidFill>
                  <a:srgbClr val="355D56"/>
                </a:solidFill>
              </a:rPr>
              <a:t> by</a:t>
            </a:r>
          </a:p>
        </p:txBody>
      </p:sp>
    </p:spTree>
    <p:extLst>
      <p:ext uri="{BB962C8B-B14F-4D97-AF65-F5344CB8AC3E}">
        <p14:creationId xmlns:p14="http://schemas.microsoft.com/office/powerpoint/2010/main" val="84541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438" y="2224216"/>
            <a:ext cx="10515600" cy="1962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b="1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DEMO</a:t>
            </a:r>
            <a:r>
              <a:rPr lang="it-IT" sz="6000" b="1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/>
            </a:r>
            <a:br>
              <a:rPr lang="it-IT" sz="6000" b="1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</a:br>
            <a:r>
              <a:rPr lang="en-US" sz="6000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Swagger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10</a:t>
            </a:fld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12448" y="138228"/>
            <a:ext cx="265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/>
              <a:t>Guida pratica al nuovo</a:t>
            </a:r>
            <a:br>
              <a:rPr lang="it-IT" sz="1200" dirty="0"/>
            </a:br>
            <a:r>
              <a:rPr lang="it-IT" sz="1200" dirty="0"/>
              <a:t>.NET Core Framework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140" y="4385857"/>
            <a:ext cx="1859284" cy="2453645"/>
          </a:xfrm>
          <a:prstGeom prst="rect">
            <a:avLst/>
          </a:prstGeom>
        </p:spPr>
      </p:pic>
      <p:pic>
        <p:nvPicPr>
          <p:cNvPr id="8196" name="Picture 4" descr="Image result for swagger">
            <a:extLst>
              <a:ext uri="{FF2B5EF4-FFF2-40B4-BE49-F238E27FC236}">
                <a16:creationId xmlns:a16="http://schemas.microsoft.com/office/drawing/2014/main" xmlns="" id="{23361520-2E39-4BDE-B39D-CBA6EA207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893" y="4248785"/>
            <a:ext cx="2472690" cy="2472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224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438" y="2224216"/>
            <a:ext cx="10515600" cy="1962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b="1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DEMO</a:t>
            </a:r>
            <a:r>
              <a:rPr lang="it-IT" sz="6000" b="1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/>
            </a:r>
            <a:br>
              <a:rPr lang="it-IT" sz="6000" b="1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</a:br>
            <a:r>
              <a:rPr lang="en-US" sz="6000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Entity Framework Core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11</a:t>
            </a:fld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12448" y="138228"/>
            <a:ext cx="265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/>
              <a:t>Guida pratica al nuovo</a:t>
            </a:r>
            <a:br>
              <a:rPr lang="it-IT" sz="1200" dirty="0"/>
            </a:br>
            <a:r>
              <a:rPr lang="it-IT" sz="1200" dirty="0"/>
              <a:t>.NET Core Framework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140" y="4385857"/>
            <a:ext cx="1859284" cy="24536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AFB2D68-0E56-42AD-A6A6-3ABC5D54B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235" y="4186753"/>
            <a:ext cx="4212005" cy="202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400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438" y="2224216"/>
            <a:ext cx="10515600" cy="1962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b="1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DEMO</a:t>
            </a:r>
            <a:r>
              <a:rPr lang="it-IT" sz="6000" b="1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/>
            </a:r>
            <a:br>
              <a:rPr lang="it-IT" sz="6000" b="1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</a:br>
            <a:r>
              <a:rPr lang="en-US" sz="6000" spc="-300" dirty="0" err="1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Estensibilità</a:t>
            </a:r>
            <a:r>
              <a:rPr lang="en-US" sz="6000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.NET Core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12</a:t>
            </a:fld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12448" y="138228"/>
            <a:ext cx="265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/>
              <a:t>Guida pratica al nuovo</a:t>
            </a:r>
            <a:br>
              <a:rPr lang="it-IT" sz="1200" dirty="0"/>
            </a:br>
            <a:r>
              <a:rPr lang="it-IT" sz="1200" dirty="0"/>
              <a:t>.NET Core Framework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140" y="4385857"/>
            <a:ext cx="1859284" cy="245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640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438" y="2224216"/>
            <a:ext cx="10515600" cy="1962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b="1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DEMO</a:t>
            </a:r>
            <a:r>
              <a:rPr lang="it-IT" sz="6000" b="1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/>
            </a:r>
            <a:br>
              <a:rPr lang="it-IT" sz="6000" b="1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</a:br>
            <a:r>
              <a:rPr lang="en-US" sz="6000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ASP.NET Core MVC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13</a:t>
            </a:fld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12448" y="138228"/>
            <a:ext cx="265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/>
              <a:t>Guida pratica al nuovo</a:t>
            </a:r>
            <a:br>
              <a:rPr lang="it-IT" sz="1200" dirty="0"/>
            </a:br>
            <a:r>
              <a:rPr lang="it-IT" sz="1200" dirty="0"/>
              <a:t>.NET Core Framework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140" y="4385857"/>
            <a:ext cx="1859284" cy="245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23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2789"/>
          </a:xfrm>
        </p:spPr>
        <p:txBody>
          <a:bodyPr>
            <a:normAutofit/>
          </a:bodyPr>
          <a:lstStyle/>
          <a:p>
            <a:r>
              <a:rPr lang="it-IT" sz="6000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  </a:t>
            </a:r>
            <a:r>
              <a:rPr lang="it-IT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DEMO</a:t>
            </a:r>
            <a:endParaRPr lang="en-US" sz="6000" spc="-300" dirty="0">
              <a:solidFill>
                <a:schemeClr val="tx1"/>
              </a:soli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314884"/>
            <a:ext cx="10233800" cy="478935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4800" b="1" dirty="0">
                <a:solidFill>
                  <a:srgbClr val="00AAE6"/>
                </a:solidFill>
              </a:rPr>
              <a:t>L’ESPERIMENTO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14</a:t>
            </a:fld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2448" y="138228"/>
            <a:ext cx="265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/>
              <a:t>Guida pratica al nuovo</a:t>
            </a:r>
            <a:br>
              <a:rPr lang="it-IT" sz="1200" dirty="0"/>
            </a:br>
            <a:r>
              <a:rPr lang="it-IT" sz="1200" dirty="0"/>
              <a:t>.NET Core Framework</a:t>
            </a:r>
            <a:endParaRPr lang="en-US" sz="1200" dirty="0"/>
          </a:p>
        </p:txBody>
      </p:sp>
      <p:pic>
        <p:nvPicPr>
          <p:cNvPr id="6" name="Picture 2" descr="http://www.eunews.it/wp-content/uploads/2017/02/si-pu%C3%B2-fare.jpg">
            <a:extLst>
              <a:ext uri="{FF2B5EF4-FFF2-40B4-BE49-F238E27FC236}">
                <a16:creationId xmlns:a16="http://schemas.microsoft.com/office/drawing/2014/main" xmlns="" id="{11C8FB26-B7CC-4131-9B71-E855D2584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264" y="1956709"/>
            <a:ext cx="8249473" cy="3983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94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81341"/>
            <a:ext cx="10515600" cy="20620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b="1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GRAZIE! </a:t>
            </a:r>
            <a:r>
              <a:rPr lang="it-IT" b="1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sym typeface="Wingdings" panose="05000000000000000000" pitchFamily="2" charset="2"/>
              </a:rPr>
              <a:t></a:t>
            </a:r>
            <a:r>
              <a:rPr lang="it-IT" sz="8900" b="1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sym typeface="Wingdings" panose="05000000000000000000" pitchFamily="2" charset="2"/>
              </a:rPr>
              <a:t/>
            </a:r>
            <a:br>
              <a:rPr lang="it-IT" sz="8900" b="1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sym typeface="Wingdings" panose="05000000000000000000" pitchFamily="2" charset="2"/>
              </a:rPr>
            </a:br>
            <a:endParaRPr lang="en-US" sz="8900" spc="-300" dirty="0">
              <a:solidFill>
                <a:srgbClr val="00AAE6"/>
              </a:soli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15</a:t>
            </a:fld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12448" y="138228"/>
            <a:ext cx="265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/>
              <a:t>Guida pratica al nuovo</a:t>
            </a:r>
            <a:br>
              <a:rPr lang="it-IT" sz="1200" dirty="0"/>
            </a:br>
            <a:r>
              <a:rPr lang="it-IT" sz="1200" dirty="0"/>
              <a:t>.NET Core Framework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140" y="4385857"/>
            <a:ext cx="1859284" cy="245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2789"/>
          </a:xfrm>
        </p:spPr>
        <p:txBody>
          <a:bodyPr>
            <a:normAutofit/>
          </a:bodyPr>
          <a:lstStyle/>
          <a:p>
            <a:r>
              <a:rPr lang="it-IT" sz="6000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  </a:t>
            </a:r>
            <a:r>
              <a:rPr lang="it-IT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Prossimi Eventi</a:t>
            </a:r>
            <a:endParaRPr lang="en-US" sz="6000" spc="-300" dirty="0">
              <a:solidFill>
                <a:schemeClr val="tx1"/>
              </a:soli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16</a:t>
            </a:fld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2448" y="138228"/>
            <a:ext cx="265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/>
              <a:t>Guida pratica al nuovo</a:t>
            </a:r>
            <a:br>
              <a:rPr lang="it-IT" sz="1200" dirty="0"/>
            </a:br>
            <a:r>
              <a:rPr lang="it-IT" sz="1200" dirty="0"/>
              <a:t>.NET Core Framework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CD4B0F7-8ACA-4801-B476-020F3AA1C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782" y="4233020"/>
            <a:ext cx="7362437" cy="185288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xmlns="" id="{AB556BFE-949B-4A55-9271-5B0C8EED3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839" y="1121770"/>
            <a:ext cx="5052322" cy="27187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F098A12-6081-4851-AE9E-77528E0A85E3}"/>
              </a:ext>
            </a:extLst>
          </p:cNvPr>
          <p:cNvSpPr/>
          <p:nvPr/>
        </p:nvSpPr>
        <p:spPr>
          <a:xfrm>
            <a:off x="4434231" y="3786150"/>
            <a:ext cx="3323539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>
            <a:spAutoFit/>
          </a:bodyPr>
          <a:lstStyle/>
          <a:p>
            <a:r>
              <a:rPr lang="it-IT" dirty="0">
                <a:hlinkClick r:id="rId6"/>
              </a:rPr>
              <a:t>http://www.devops-heroes.net</a:t>
            </a:r>
            <a:r>
              <a:rPr lang="it-IT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FC24A9A-8017-4A3C-8B8B-8540B8F55241}"/>
              </a:ext>
            </a:extLst>
          </p:cNvPr>
          <p:cNvSpPr/>
          <p:nvPr/>
        </p:nvSpPr>
        <p:spPr>
          <a:xfrm>
            <a:off x="3445723" y="5903020"/>
            <a:ext cx="5300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7"/>
              </a:rPr>
              <a:t>http://www.sqlsaturday.com/675/EventHome.aspx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308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00300"/>
            <a:ext cx="12191999" cy="933450"/>
          </a:xfrm>
          <a:noFill/>
          <a:ln>
            <a:noFill/>
          </a:ln>
        </p:spPr>
        <p:txBody>
          <a:bodyPr vert="horz" wrap="none" lIns="91440" tIns="45720" rIns="91440" bIns="45720" rtlCol="0" anchor="t">
            <a:normAutofit/>
          </a:bodyPr>
          <a:lstStyle/>
          <a:p>
            <a:pPr algn="ctr"/>
            <a:r>
              <a:rPr lang="it-IT" sz="6000" b="1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SPEAKER</a:t>
            </a:r>
            <a:endParaRPr lang="en-US" sz="6000" b="1" spc="-300" dirty="0">
              <a:solidFill>
                <a:schemeClr val="tx1"/>
              </a:soli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333751"/>
            <a:ext cx="12191999" cy="3022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4400" b="1" dirty="0">
                <a:solidFill>
                  <a:srgbClr val="00AAE6"/>
                </a:solidFill>
              </a:rPr>
              <a:t>Michael Denny</a:t>
            </a:r>
          </a:p>
          <a:p>
            <a:pPr marL="0" indent="0" algn="ctr">
              <a:buNone/>
            </a:pPr>
            <a:r>
              <a:rPr lang="it-IT" sz="3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CTO, Co-</a:t>
            </a:r>
            <a:r>
              <a:rPr lang="it-IT" sz="30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Founder</a:t>
            </a:r>
            <a:r>
              <a:rPr lang="it-IT" sz="3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Engage IT Services</a:t>
            </a:r>
          </a:p>
          <a:p>
            <a:pPr marL="0" indent="0" algn="ctr">
              <a:buNone/>
            </a:pPr>
            <a:r>
              <a:rPr lang="it-IT" sz="1700" dirty="0">
                <a:solidFill>
                  <a:schemeClr val="bg1">
                    <a:lumMod val="65000"/>
                    <a:lumOff val="35000"/>
                  </a:schemeClr>
                </a:solidFill>
                <a:hlinkClick r:id="rId4"/>
              </a:rPr>
              <a:t>http://www.engageitservices.it</a:t>
            </a:r>
          </a:p>
          <a:p>
            <a:pPr marL="0" indent="0" algn="ctr">
              <a:buNone/>
            </a:pPr>
            <a:r>
              <a:rPr lang="en-US" sz="1700" u="sng" dirty="0">
                <a:solidFill>
                  <a:schemeClr val="accent1">
                    <a:lumMod val="75000"/>
                  </a:schemeClr>
                </a:solidFill>
                <a:hlinkClick r:id="rId5"/>
              </a:rPr>
              <a:t>http://</a:t>
            </a:r>
            <a:r>
              <a:rPr lang="en-US" sz="1700" u="sng" dirty="0" smtClean="0">
                <a:solidFill>
                  <a:schemeClr val="accent1">
                    <a:lumMod val="75000"/>
                  </a:schemeClr>
                </a:solidFill>
                <a:hlinkClick r:id="rId5"/>
              </a:rPr>
              <a:t>dennymichael.net</a:t>
            </a:r>
            <a:endParaRPr lang="en-US" sz="1700" u="sng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it-IT" sz="1700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@</a:t>
            </a:r>
            <a:r>
              <a:rPr lang="it-IT" sz="1700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dennymic</a:t>
            </a:r>
            <a:endParaRPr lang="en-US" sz="17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2</a:t>
            </a:fld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140" y="4385857"/>
            <a:ext cx="1859284" cy="2453645"/>
          </a:xfrm>
          <a:prstGeom prst="rect">
            <a:avLst/>
          </a:prstGeom>
        </p:spPr>
      </p:pic>
      <p:pic>
        <p:nvPicPr>
          <p:cNvPr id="1026" name="Picture 2" descr="http://www.engageitservices.it/site/wp-content/uploads/2015/05/logo_mark_small-300x11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49" y="5695948"/>
            <a:ext cx="2857500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77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2789"/>
          </a:xfrm>
        </p:spPr>
        <p:txBody>
          <a:bodyPr>
            <a:normAutofit/>
          </a:bodyPr>
          <a:lstStyle/>
          <a:p>
            <a:r>
              <a:rPr lang="it-IT" sz="6000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  </a:t>
            </a:r>
            <a:r>
              <a:rPr lang="it-IT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Prossimi Eventi</a:t>
            </a:r>
            <a:endParaRPr lang="en-US" sz="6000" spc="-300" dirty="0">
              <a:solidFill>
                <a:schemeClr val="tx1"/>
              </a:soli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3</a:t>
            </a:fld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2448" y="138228"/>
            <a:ext cx="265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/>
              <a:t>Guida pratica al nuovo</a:t>
            </a:r>
            <a:br>
              <a:rPr lang="it-IT" sz="1200" dirty="0"/>
            </a:br>
            <a:r>
              <a:rPr lang="it-IT" sz="1200" dirty="0"/>
              <a:t>.NET Core Framework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CD4B0F7-8ACA-4801-B476-020F3AA1C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782" y="4233020"/>
            <a:ext cx="7362437" cy="1852880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xmlns="" id="{AB556BFE-949B-4A55-9271-5B0C8EED3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9839" y="1121770"/>
            <a:ext cx="5052322" cy="27187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F098A12-6081-4851-AE9E-77528E0A85E3}"/>
              </a:ext>
            </a:extLst>
          </p:cNvPr>
          <p:cNvSpPr/>
          <p:nvPr/>
        </p:nvSpPr>
        <p:spPr>
          <a:xfrm>
            <a:off x="4434231" y="3786150"/>
            <a:ext cx="3323539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>
            <a:spAutoFit/>
          </a:bodyPr>
          <a:lstStyle/>
          <a:p>
            <a:r>
              <a:rPr lang="it-IT" dirty="0">
                <a:hlinkClick r:id="rId6"/>
              </a:rPr>
              <a:t>http://www.devops-heroes.net</a:t>
            </a:r>
            <a:r>
              <a:rPr lang="it-IT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FC24A9A-8017-4A3C-8B8B-8540B8F55241}"/>
              </a:ext>
            </a:extLst>
          </p:cNvPr>
          <p:cNvSpPr/>
          <p:nvPr/>
        </p:nvSpPr>
        <p:spPr>
          <a:xfrm>
            <a:off x="3445723" y="5903020"/>
            <a:ext cx="5300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7"/>
              </a:rPr>
              <a:t>http://www.sqlsaturday.com/675/EventHome.aspx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00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2789"/>
          </a:xfrm>
        </p:spPr>
        <p:txBody>
          <a:bodyPr>
            <a:normAutofit/>
          </a:bodyPr>
          <a:lstStyle/>
          <a:p>
            <a:r>
              <a:rPr lang="it-IT" sz="6000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  </a:t>
            </a:r>
            <a:r>
              <a:rPr lang="it-IT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Agenda</a:t>
            </a:r>
            <a:endParaRPr lang="en-US" sz="6000" spc="-300" dirty="0">
              <a:solidFill>
                <a:schemeClr val="tx1"/>
              </a:soli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619678"/>
            <a:ext cx="10233800" cy="4789359"/>
          </a:xfrm>
        </p:spPr>
        <p:txBody>
          <a:bodyPr>
            <a:normAutofit/>
          </a:bodyPr>
          <a:lstStyle/>
          <a:p>
            <a:r>
              <a:rPr lang="it-IT" b="1" dirty="0">
                <a:solidFill>
                  <a:srgbClr val="00AAE6"/>
                </a:solidFill>
              </a:rPr>
              <a:t>ASP.NET Core Web Api</a:t>
            </a:r>
          </a:p>
          <a:p>
            <a:r>
              <a:rPr lang="it-IT" b="1" dirty="0">
                <a:solidFill>
                  <a:srgbClr val="00AAE6"/>
                </a:solidFill>
              </a:rPr>
              <a:t>Hosting</a:t>
            </a:r>
          </a:p>
          <a:p>
            <a:r>
              <a:rPr lang="it-IT" b="1" dirty="0">
                <a:solidFill>
                  <a:srgbClr val="00AAE6"/>
                </a:solidFill>
              </a:rPr>
              <a:t>Logging</a:t>
            </a:r>
          </a:p>
          <a:p>
            <a:r>
              <a:rPr lang="it-IT" b="1" dirty="0" err="1">
                <a:solidFill>
                  <a:srgbClr val="00AAE6"/>
                </a:solidFill>
              </a:rPr>
              <a:t>Configuration</a:t>
            </a:r>
            <a:endParaRPr lang="it-IT" b="1" dirty="0">
              <a:solidFill>
                <a:srgbClr val="00AAE6"/>
              </a:solidFill>
            </a:endParaRPr>
          </a:p>
          <a:p>
            <a:r>
              <a:rPr lang="it-IT" b="1" dirty="0" err="1">
                <a:solidFill>
                  <a:srgbClr val="00AAE6"/>
                </a:solidFill>
              </a:rPr>
              <a:t>Swagger</a:t>
            </a:r>
            <a:endParaRPr lang="it-IT" b="1" dirty="0">
              <a:solidFill>
                <a:srgbClr val="00AAE6"/>
              </a:solidFill>
            </a:endParaRPr>
          </a:p>
          <a:p>
            <a:r>
              <a:rPr lang="it-IT" b="1" dirty="0">
                <a:solidFill>
                  <a:srgbClr val="00AAE6"/>
                </a:solidFill>
              </a:rPr>
              <a:t>Accesso ai dati con Entity Framework Core</a:t>
            </a:r>
          </a:p>
          <a:p>
            <a:r>
              <a:rPr lang="it-IT" b="1" dirty="0">
                <a:solidFill>
                  <a:srgbClr val="00AAE6"/>
                </a:solidFill>
              </a:rPr>
              <a:t>Estensibilità .NET Core</a:t>
            </a:r>
          </a:p>
          <a:p>
            <a:r>
              <a:rPr lang="it-IT" b="1" dirty="0">
                <a:solidFill>
                  <a:srgbClr val="00AAE6"/>
                </a:solidFill>
              </a:rPr>
              <a:t>ASP.NET Core MVC</a:t>
            </a:r>
          </a:p>
          <a:p>
            <a:r>
              <a:rPr lang="it-IT" b="1" dirty="0">
                <a:solidFill>
                  <a:srgbClr val="00AAE6"/>
                </a:solidFill>
              </a:rPr>
              <a:t>L’Esperimento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4</a:t>
            </a:fld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2448" y="138228"/>
            <a:ext cx="265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/>
              <a:t>Guida pratica al nuovo</a:t>
            </a:r>
            <a:br>
              <a:rPr lang="it-IT" sz="1200" dirty="0"/>
            </a:br>
            <a:r>
              <a:rPr lang="it-IT" sz="1200" dirty="0"/>
              <a:t>.NET Core Framework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79394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50683"/>
            <a:ext cx="10515600" cy="1962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b="1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DEMO</a:t>
            </a:r>
            <a:r>
              <a:rPr lang="it-IT" sz="6000" b="1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/>
            </a:r>
            <a:br>
              <a:rPr lang="it-IT" sz="6000" b="1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</a:br>
            <a:r>
              <a:rPr lang="en-US" sz="6000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ASP.NET Core Web API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5</a:t>
            </a:fld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12448" y="138228"/>
            <a:ext cx="265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/>
              <a:t>Guida pratica al nuovo</a:t>
            </a:r>
            <a:br>
              <a:rPr lang="it-IT" sz="1200" dirty="0"/>
            </a:br>
            <a:r>
              <a:rPr lang="it-IT" sz="1200" dirty="0"/>
              <a:t>.NET Core Framework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140" y="4385857"/>
            <a:ext cx="1859284" cy="2453645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A8BBE850-6B9E-4566-BB97-B37D5104A8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1469347"/>
              </p:ext>
            </p:extLst>
          </p:nvPr>
        </p:nvGraphicFramePr>
        <p:xfrm>
          <a:off x="2405998" y="4244743"/>
          <a:ext cx="8128000" cy="14850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94515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22789"/>
          </a:xfrm>
        </p:spPr>
        <p:txBody>
          <a:bodyPr>
            <a:normAutofit/>
          </a:bodyPr>
          <a:lstStyle/>
          <a:p>
            <a:r>
              <a:rPr lang="it-IT" sz="6000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  </a:t>
            </a:r>
            <a:r>
              <a:rPr lang="it-IT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Hosting</a:t>
            </a:r>
            <a:endParaRPr lang="en-US" sz="6000" spc="-300" dirty="0">
              <a:solidFill>
                <a:schemeClr val="tx1"/>
              </a:soli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6</a:t>
            </a:fld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12448" y="138228"/>
            <a:ext cx="265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/>
              <a:t>Guida pratica al nuovo</a:t>
            </a:r>
            <a:br>
              <a:rPr lang="it-IT" sz="1200" dirty="0"/>
            </a:br>
            <a:r>
              <a:rPr lang="it-IT" sz="1200" dirty="0"/>
              <a:t>.NET Core Framework</a:t>
            </a:r>
            <a:endParaRPr lang="en-US" sz="1200" dirty="0"/>
          </a:p>
        </p:txBody>
      </p:sp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xmlns="" id="{B4B66645-C5B2-4CD0-9C2E-241D3DF59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95984" y="2301616"/>
            <a:ext cx="9134576" cy="282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38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438" y="2224216"/>
            <a:ext cx="10515600" cy="1962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b="1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DEMO</a:t>
            </a:r>
            <a:r>
              <a:rPr lang="it-IT" sz="6000" b="1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/>
            </a:r>
            <a:br>
              <a:rPr lang="it-IT" sz="6000" b="1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</a:br>
            <a:r>
              <a:rPr lang="en-US" sz="6000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Hosting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7</a:t>
            </a:fld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12448" y="138228"/>
            <a:ext cx="265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/>
              <a:t>Guida pratica al nuovo</a:t>
            </a:r>
            <a:br>
              <a:rPr lang="it-IT" sz="1200" dirty="0"/>
            </a:br>
            <a:r>
              <a:rPr lang="it-IT" sz="1200" dirty="0"/>
              <a:t>.NET Core Framework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140" y="4385857"/>
            <a:ext cx="1859284" cy="245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62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438" y="2224216"/>
            <a:ext cx="10515600" cy="1962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b="1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DEMO</a:t>
            </a:r>
            <a:r>
              <a:rPr lang="it-IT" sz="6000" b="1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/>
            </a:r>
            <a:br>
              <a:rPr lang="it-IT" sz="6000" b="1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</a:br>
            <a:r>
              <a:rPr lang="en-US" sz="6000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Logging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8</a:t>
            </a:fld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12448" y="138228"/>
            <a:ext cx="265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/>
              <a:t>Guida pratica al nuovo</a:t>
            </a:r>
            <a:br>
              <a:rPr lang="it-IT" sz="1200" dirty="0"/>
            </a:br>
            <a:r>
              <a:rPr lang="it-IT" sz="1200" dirty="0"/>
              <a:t>.NET Core Framework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140" y="4385857"/>
            <a:ext cx="1859284" cy="245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7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438" y="2224216"/>
            <a:ext cx="10515600" cy="19625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b="1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DEMO</a:t>
            </a:r>
            <a:r>
              <a:rPr lang="it-IT" sz="6000" b="1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/>
            </a:r>
            <a:br>
              <a:rPr lang="it-IT" sz="6000" b="1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</a:br>
            <a:r>
              <a:rPr lang="en-US" sz="6000" spc="-300" dirty="0">
                <a:solidFill>
                  <a:srgbClr val="00AAE6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Configuration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b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9</a:t>
            </a:fld>
            <a:endParaRPr lang="en-US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12448" y="138228"/>
            <a:ext cx="265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/>
              <a:t>Guida pratica al nuovo</a:t>
            </a:r>
            <a:br>
              <a:rPr lang="it-IT" sz="1200" dirty="0"/>
            </a:br>
            <a:r>
              <a:rPr lang="it-IT" sz="1200" dirty="0"/>
              <a:t>.NET Core Framework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140" y="4385857"/>
            <a:ext cx="1859284" cy="245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4364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Custom 3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30828D"/>
      </a:hlink>
      <a:folHlink>
        <a:srgbClr val="20575E"/>
      </a:folHlink>
    </a:clrScheme>
    <a:fontScheme name="Custom 1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TC104033923[[fn=Depth]]</Template>
  <TotalTime>2401</TotalTime>
  <Words>261</Words>
  <Application>Microsoft Office PowerPoint</Application>
  <PresentationFormat>Widescreen</PresentationFormat>
  <Paragraphs>95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Segoe UI</vt:lpstr>
      <vt:lpstr>Wingdings</vt:lpstr>
      <vt:lpstr>Depth</vt:lpstr>
      <vt:lpstr>Guida pratica al nuovo .NET Core Framework</vt:lpstr>
      <vt:lpstr>SPEAKER</vt:lpstr>
      <vt:lpstr>   Prossimi Eventi</vt:lpstr>
      <vt:lpstr>   Agenda</vt:lpstr>
      <vt:lpstr>DEMO ASP.NET Core Web API</vt:lpstr>
      <vt:lpstr>   Hosting</vt:lpstr>
      <vt:lpstr>DEMO Hosting</vt:lpstr>
      <vt:lpstr>DEMO Logging</vt:lpstr>
      <vt:lpstr>DEMO Configuration</vt:lpstr>
      <vt:lpstr>DEMO Swagger</vt:lpstr>
      <vt:lpstr>DEMO Entity Framework Core</vt:lpstr>
      <vt:lpstr>DEMO Estensibilità .NET Core</vt:lpstr>
      <vt:lpstr>DEMO ASP.NET Core MVC</vt:lpstr>
      <vt:lpstr>   DEMO</vt:lpstr>
      <vt:lpstr>GRAZIE!  </vt:lpstr>
      <vt:lpstr>   Prossimi Eventi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Sviluppo applicazioni per il cloud</dc:title>
  <dc:creator>Michael Denny</dc:creator>
  <cp:lastModifiedBy>Michael Denny</cp:lastModifiedBy>
  <cp:revision>373</cp:revision>
  <dcterms:created xsi:type="dcterms:W3CDTF">2013-07-15T16:21:15Z</dcterms:created>
  <dcterms:modified xsi:type="dcterms:W3CDTF">2017-10-05T13:43:04Z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TeamProjectCollectionUrl">
    <vt:lpwstr>https://engagetfs.visualstudio.com/defaultcollection</vt:lpwstr>
  </property>
  <property fmtid="{D5CDD505-2E9C-101B-9397-08002B2CF9AE}" pid="4" name="Tfs.TeamProjectUrl">
    <vt:lpwstr>vstfs:///Classification/TeamProject/e8dad96b-45cd-4318-8565-6f0b1243eb27</vt:lpwstr>
  </property>
  <property fmtid="{D5CDD505-2E9C-101B-9397-08002B2CF9AE}" pid="5" name="Tfs.TeamProjectName">
    <vt:lpwstr>Raptor</vt:lpwstr>
  </property>
</Properties>
</file>